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8" r:id="rId4"/>
    <p:sldId id="257" r:id="rId5"/>
    <p:sldId id="285" r:id="rId6"/>
    <p:sldId id="286" r:id="rId7"/>
    <p:sldId id="284" r:id="rId8"/>
    <p:sldId id="287" r:id="rId9"/>
    <p:sldId id="259" r:id="rId10"/>
    <p:sldId id="260" r:id="rId11"/>
    <p:sldId id="261" r:id="rId12"/>
    <p:sldId id="296" r:id="rId13"/>
    <p:sldId id="297" r:id="rId14"/>
    <p:sldId id="265" r:id="rId15"/>
    <p:sldId id="262" r:id="rId16"/>
    <p:sldId id="268" r:id="rId17"/>
    <p:sldId id="266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9" r:id="rId33"/>
    <p:sldId id="290" r:id="rId34"/>
    <p:sldId id="291" r:id="rId35"/>
    <p:sldId id="292" r:id="rId36"/>
    <p:sldId id="293" r:id="rId37"/>
    <p:sldId id="294" r:id="rId38"/>
    <p:sldId id="263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  <p:grpSp>
        <p:nvGrpSpPr>
          <p:cNvPr id="7" name="Graphic 78"/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  <p:grpSp>
        <p:nvGrpSpPr>
          <p:cNvPr id="7" name="Graphic 78"/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  <p:grpSp>
        <p:nvGrpSpPr>
          <p:cNvPr id="7" name="Graphic 78"/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  <p:grpSp>
        <p:nvGrpSpPr>
          <p:cNvPr id="7" name="Graphic 78"/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  <p:grpSp>
        <p:nvGrpSpPr>
          <p:cNvPr id="7" name="Graphic 78"/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  <p:grpSp>
        <p:nvGrpSpPr>
          <p:cNvPr id="8" name="Graphic 78"/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  <p:grpSp>
        <p:nvGrpSpPr>
          <p:cNvPr id="6" name="Graphic 78"/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  <p:grpSp>
        <p:nvGrpSpPr>
          <p:cNvPr id="8" name="Graphic 78"/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</a:fld>
            <a:endParaRPr lang="en-US"/>
          </a:p>
        </p:txBody>
      </p:sp>
      <p:grpSp>
        <p:nvGrpSpPr>
          <p:cNvPr id="8" name="Graphic 78"/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/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9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9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9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minneapolisfed.org/research/wp/wp713.pdf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Picture 3" descr="Low angle view of modern skyscrapers rising straight up against a dramatic sky"/>
          <p:cNvPicPr>
            <a:picLocks noChangeAspect="1"/>
          </p:cNvPicPr>
          <p:nvPr/>
        </p:nvPicPr>
        <p:blipFill rotWithShape="1">
          <a:blip r:embed="rId1">
            <a:alphaModFix amt="40000"/>
          </a:blip>
          <a:srcRect t="15349" r="-1" b="36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  <a:latin typeface="Bahnschrift Condensed" panose="020B0502040204020203" pitchFamily="34" charset="0"/>
              </a:rPr>
              <a:t>Does higher unemployment correspond to lower inflation rates?</a:t>
            </a:r>
            <a:br>
              <a:rPr lang="en-IN" dirty="0">
                <a:solidFill>
                  <a:srgbClr val="FFFFFF"/>
                </a:solidFill>
                <a:latin typeface="Bahnschrift Condensed" panose="020B0502040204020203" pitchFamily="34" charset="0"/>
              </a:rPr>
            </a:br>
            <a:endParaRPr lang="en-IN" sz="2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9029" y="3774104"/>
            <a:ext cx="6877295" cy="2483717"/>
          </a:xfrm>
        </p:spPr>
        <p:txBody>
          <a:bodyPr anchor="t">
            <a:normAutofit fontScale="30000" lnSpcReduction="20000"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MSIS 642: Multivariate Statistics and Regression Analysis </a:t>
            </a:r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Instructor: Dr. Torrie Wu </a:t>
            </a:r>
            <a:br>
              <a:rPr lang="en-US" sz="4500" dirty="0">
                <a:solidFill>
                  <a:schemeClr val="bg1"/>
                </a:solidFill>
              </a:rPr>
            </a:br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Fall 2020</a:t>
            </a:r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Manthan Goundadkar - 01995618</a:t>
            </a:r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Deep Mehta - 01994687</a:t>
            </a:r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Janani </a:t>
            </a:r>
            <a:r>
              <a:rPr lang="en-US" sz="4500" dirty="0" err="1">
                <a:solidFill>
                  <a:schemeClr val="bg1"/>
                </a:solidFill>
              </a:rPr>
              <a:t>Vijayashanker</a:t>
            </a:r>
            <a:r>
              <a:rPr lang="en-US" sz="4500" dirty="0">
                <a:solidFill>
                  <a:schemeClr val="bg1"/>
                </a:solidFill>
              </a:rPr>
              <a:t> - 01991904</a:t>
            </a:r>
            <a:endParaRPr lang="en-US" sz="4500" dirty="0">
              <a:solidFill>
                <a:schemeClr val="bg1"/>
              </a:solidFill>
            </a:endParaRPr>
          </a:p>
          <a:p>
            <a:pPr algn="ctr"/>
            <a:r>
              <a:rPr lang="en-US" sz="4500" dirty="0" err="1">
                <a:solidFill>
                  <a:schemeClr val="bg1"/>
                </a:solidFill>
              </a:rPr>
              <a:t>Amuulya</a:t>
            </a:r>
            <a:r>
              <a:rPr lang="en-US" sz="4500" dirty="0">
                <a:solidFill>
                  <a:schemeClr val="bg1"/>
                </a:solidFill>
              </a:rPr>
              <a:t> </a:t>
            </a:r>
            <a:r>
              <a:rPr lang="en-US" sz="4500" dirty="0" err="1">
                <a:solidFill>
                  <a:schemeClr val="bg1"/>
                </a:solidFill>
              </a:rPr>
              <a:t>Konatham</a:t>
            </a:r>
            <a:r>
              <a:rPr lang="en-US" sz="4500" dirty="0">
                <a:solidFill>
                  <a:schemeClr val="bg1"/>
                </a:solidFill>
              </a:rPr>
              <a:t> - 01995339</a:t>
            </a:r>
            <a:endParaRPr lang="en-US" sz="4500" dirty="0">
              <a:solidFill>
                <a:schemeClr val="bg1"/>
              </a:solidFill>
            </a:endParaRPr>
          </a:p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28" name="Freeform: Shap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" name="Graphic 78"/>
          <p:cNvGrpSpPr>
            <a:grpSpLocks noGrp="1" noRot="1" noChangeAspect="1" noMove="1" noResize="1" noUngrp="1"/>
          </p:cNvGrpSpPr>
          <p:nvPr/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1" name="Graphic 78"/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aphic 78"/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3" name="Graphic 78"/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Graphic 78"/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/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Graphic 78"/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Freeform: Shap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0" name="Group 39"/>
          <p:cNvGrpSpPr>
            <a:grpSpLocks noGrp="1" noRot="1" noChangeAspect="1" noMove="1" noResize="1" noUngrp="1"/>
          </p:cNvGrpSpPr>
          <p:nvPr/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1" name="Freeform: Shape 40"/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4" name="Graphic 12"/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Graphic 15"/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Graphic 15"/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Important variables of our datasets are: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 descr="A picture containing text, whit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7" y="3277683"/>
            <a:ext cx="9612195" cy="32025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And...we also worked on the inflation dataset..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8475" y="2406650"/>
            <a:ext cx="8112760" cy="39033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4820" y="2524125"/>
            <a:ext cx="51181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m1 &lt;- lm(Total ~ White, data = UE)</a:t>
            </a:r>
            <a:endParaRPr lang="en-US"/>
          </a:p>
          <a:p>
            <a:r>
              <a:rPr lang="en-US"/>
              <a:t>summary(m1)</a:t>
            </a:r>
            <a:endParaRPr lang="en-US"/>
          </a:p>
          <a:p>
            <a:r>
              <a:rPr lang="en-US"/>
              <a:t>coeftest(m1, vcov. = vcovHC, type = "HC1")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15" y="977265"/>
            <a:ext cx="10503535" cy="5613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865" y="937895"/>
            <a:ext cx="9526905" cy="5953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4150" y="1946275"/>
            <a:ext cx="6600190" cy="4124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609600"/>
            <a:ext cx="9030335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765" y="2197100"/>
            <a:ext cx="9093835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509905"/>
            <a:ext cx="9658985" cy="6035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/>
              <a:t>Unemployment and inflation have maintained an inverse relationship according to Phillips. Low levels of unemployment correspond with higher inflation, while higher unemployment corresponds with lower inflation and even deflation.</a:t>
            </a:r>
            <a:endParaRPr lang="en-IN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/>
              <a:t>There are scenarios where inflation can cause unemployment. For example in a period of strong economic growth and falling unemployment, we can see an increase in inflation.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8855" y="1764665"/>
            <a:ext cx="7654290" cy="47834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1193165"/>
            <a:ext cx="9030335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T-test for coefficients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0170" y="3216275"/>
            <a:ext cx="84074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786765"/>
            <a:ext cx="9499600" cy="59359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Regression model for 16 to 19 years old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83205" y="2521585"/>
            <a:ext cx="5561965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220" y="994410"/>
            <a:ext cx="8502015" cy="53130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535" y="1575435"/>
            <a:ext cx="7652385" cy="47821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765" y="2749550"/>
            <a:ext cx="8839835" cy="13589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2640" y="1198880"/>
            <a:ext cx="2235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summary(m4)$coef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365" y="1131570"/>
            <a:ext cx="8383270" cy="52387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1055" y="1253490"/>
            <a:ext cx="8009890" cy="50057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Unemployment and inflation have maintained an inverse relationship according to Phillips. Low levels of unemployment correspond with higher inflation, while higher unemployment corresponds with lower inflation and even deflation.</a:t>
            </a:r>
            <a:endParaRPr lang="en-IN" dirty="0"/>
          </a:p>
          <a:p>
            <a:r>
              <a:rPr lang="en-IN" sz="2100" dirty="0"/>
              <a:t>The </a:t>
            </a:r>
            <a:r>
              <a:rPr lang="en-IN" sz="2100" dirty="0">
                <a:hlinkClick r:id="rId1"/>
              </a:rPr>
              <a:t>https://www.minneapolisfed.org/research/wp/wp713.pdf </a:t>
            </a:r>
            <a:r>
              <a:rPr lang="en-IN" sz="2100" dirty="0"/>
              <a:t>project done by </a:t>
            </a:r>
            <a:r>
              <a:rPr lang="en-US" sz="2100" dirty="0"/>
              <a:t>Terry J. Fitzgerald and Juan Pablo </a:t>
            </a:r>
            <a:r>
              <a:rPr lang="en-US" sz="2100" dirty="0" err="1"/>
              <a:t>Nicolini</a:t>
            </a:r>
            <a:r>
              <a:rPr lang="en-US" sz="2100" dirty="0"/>
              <a:t> tells us that two straightforward points that we argue are central to understanding the literature that studies the stability of the Phillips curve.</a:t>
            </a:r>
            <a:endParaRPr lang="en-US" sz="2100" dirty="0"/>
          </a:p>
          <a:p>
            <a:r>
              <a:rPr lang="en-US" sz="2100" dirty="0"/>
              <a:t>The Financial University under the Government of the Russian Federation investigation of the influence of unemployment on economic indicators done by </a:t>
            </a:r>
            <a:r>
              <a:rPr lang="en-IN" sz="2100" dirty="0"/>
              <a:t>Ilona </a:t>
            </a:r>
            <a:r>
              <a:rPr lang="en-IN" sz="2100" dirty="0" err="1"/>
              <a:t>Tregub</a:t>
            </a:r>
            <a:r>
              <a:rPr lang="en-IN" sz="2100" dirty="0"/>
              <a:t>, Olga </a:t>
            </a:r>
            <a:r>
              <a:rPr lang="en-IN" sz="2100" dirty="0" err="1"/>
              <a:t>Filina</a:t>
            </a:r>
            <a:r>
              <a:rPr lang="en-IN" sz="2100" dirty="0"/>
              <a:t>, Irina </a:t>
            </a:r>
            <a:r>
              <a:rPr lang="en-IN" sz="2100" dirty="0" err="1"/>
              <a:t>Kondakova</a:t>
            </a:r>
            <a:r>
              <a:rPr lang="en-IN" sz="2100" dirty="0"/>
              <a:t> has launched a project on Phillips curve, correlational analysis and regression analysis on the influence of unemployment on economic indicators. </a:t>
            </a:r>
            <a:endParaRPr lang="en-IN" sz="2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Normal Q-Q plot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115" y="2543175"/>
            <a:ext cx="6387465" cy="39916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16052"/>
          </a:xfrm>
        </p:spPr>
        <p:txBody>
          <a:bodyPr>
            <a:normAutofit/>
          </a:bodyPr>
          <a:lstStyle/>
          <a:p>
            <a:r>
              <a:rPr lang="en-US" dirty="0"/>
              <a:t>Linear models for </a:t>
            </a:r>
            <a:r>
              <a:rPr lang="en-US" dirty="0" err="1"/>
              <a:t>Unemployement</a:t>
            </a:r>
            <a:r>
              <a:rPr lang="en-US" dirty="0"/>
              <a:t> rate where ethnicity = White</a:t>
            </a:r>
            <a:endParaRPr lang="en-IN" dirty="0"/>
          </a:p>
        </p:txBody>
      </p:sp>
      <p:pic>
        <p:nvPicPr>
          <p:cNvPr id="8" name="Picture 7" descr="Graphical user interface, applic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4" y="2607234"/>
            <a:ext cx="9779368" cy="3463696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16052"/>
          </a:xfrm>
        </p:spPr>
        <p:txBody>
          <a:bodyPr>
            <a:normAutofit/>
          </a:bodyPr>
          <a:lstStyle/>
          <a:p>
            <a:r>
              <a:rPr lang="en-US" dirty="0"/>
              <a:t>Linear models for </a:t>
            </a:r>
            <a:r>
              <a:rPr lang="en-US" dirty="0" err="1"/>
              <a:t>Unemployement</a:t>
            </a:r>
            <a:r>
              <a:rPr lang="en-US" dirty="0"/>
              <a:t> rate where ethnicity = Asian</a:t>
            </a:r>
            <a:endParaRPr lang="en-IN" dirty="0"/>
          </a:p>
        </p:txBody>
      </p:sp>
      <p:pic>
        <p:nvPicPr>
          <p:cNvPr id="9" name="Picture 8" descr="Graphical user interface, application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4" y="2534486"/>
            <a:ext cx="9931261" cy="3549045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16052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models for </a:t>
            </a:r>
            <a:r>
              <a:rPr lang="en-US" dirty="0" err="1"/>
              <a:t>Unemployement</a:t>
            </a:r>
            <a:r>
              <a:rPr lang="en-US" dirty="0"/>
              <a:t> rate where ethnicity = </a:t>
            </a:r>
            <a:r>
              <a:rPr lang="en-US" dirty="0" err="1"/>
              <a:t>Black_or_African_American</a:t>
            </a:r>
            <a:endParaRPr lang="en-IN" dirty="0"/>
          </a:p>
        </p:txBody>
      </p:sp>
      <p:pic>
        <p:nvPicPr>
          <p:cNvPr id="11" name="Content Placeholder 10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3" y="2935980"/>
            <a:ext cx="9681330" cy="3390392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16052"/>
          </a:xfrm>
        </p:spPr>
        <p:txBody>
          <a:bodyPr>
            <a:normAutofit/>
          </a:bodyPr>
          <a:lstStyle/>
          <a:p>
            <a:r>
              <a:rPr lang="en-US" dirty="0"/>
              <a:t>Linear models for </a:t>
            </a:r>
            <a:r>
              <a:rPr lang="en-US" dirty="0" err="1"/>
              <a:t>Unemployement</a:t>
            </a:r>
            <a:r>
              <a:rPr lang="en-US" dirty="0"/>
              <a:t> rate where ethnicity = </a:t>
            </a:r>
            <a:r>
              <a:rPr lang="en-US" dirty="0" err="1"/>
              <a:t>Hispanic_or_Latino</a:t>
            </a:r>
            <a:endParaRPr lang="en-IN" dirty="0"/>
          </a:p>
        </p:txBody>
      </p:sp>
      <p:pic>
        <p:nvPicPr>
          <p:cNvPr id="11" name="Content Placeholder 10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0" y="2456122"/>
            <a:ext cx="10393237" cy="3976576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16052"/>
          </a:xfrm>
        </p:spPr>
        <p:txBody>
          <a:bodyPr>
            <a:normAutofit/>
          </a:bodyPr>
          <a:lstStyle/>
          <a:p>
            <a:r>
              <a:rPr lang="en-US" dirty="0"/>
              <a:t>Linear models for </a:t>
            </a:r>
            <a:r>
              <a:rPr lang="en-US" dirty="0" err="1"/>
              <a:t>Unemployement</a:t>
            </a:r>
            <a:r>
              <a:rPr lang="en-US" dirty="0"/>
              <a:t> rate for Men_20years_and_over</a:t>
            </a:r>
            <a:endParaRPr lang="en-IN" dirty="0"/>
          </a:p>
        </p:txBody>
      </p:sp>
      <p:pic>
        <p:nvPicPr>
          <p:cNvPr id="11" name="Content Placeholder 10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3" y="2477387"/>
            <a:ext cx="10077450" cy="3774558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16052"/>
          </a:xfrm>
        </p:spPr>
        <p:txBody>
          <a:bodyPr>
            <a:normAutofit/>
          </a:bodyPr>
          <a:lstStyle/>
          <a:p>
            <a:r>
              <a:rPr lang="en-US" dirty="0"/>
              <a:t>Linear models for </a:t>
            </a:r>
            <a:r>
              <a:rPr lang="en-US" dirty="0" err="1"/>
              <a:t>Unemployement</a:t>
            </a:r>
            <a:r>
              <a:rPr lang="en-US" dirty="0"/>
              <a:t> rate for Women_20years_and_over</a:t>
            </a:r>
            <a:endParaRPr lang="en-IN" dirty="0"/>
          </a:p>
        </p:txBody>
      </p:sp>
      <p:pic>
        <p:nvPicPr>
          <p:cNvPr id="11" name="Content Placeholder 10" descr="Graphical user interface, applicatio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9" y="2466753"/>
            <a:ext cx="9989244" cy="3912781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future research direction would be that we’ll test the model by introducing attributes like location, education and background checks.</a:t>
            </a:r>
            <a:endParaRPr lang="en-IN" dirty="0"/>
          </a:p>
          <a:p>
            <a:r>
              <a:rPr lang="en-IN" dirty="0"/>
              <a:t>It might not be easy to predict </a:t>
            </a:r>
            <a:r>
              <a:rPr lang="en-US" altLang="en-IN" dirty="0"/>
              <a:t>how much inflation increases with the increase in unemployment. </a:t>
            </a:r>
            <a:endParaRPr lang="en-US" altLang="en-IN" dirty="0"/>
          </a:p>
          <a:p>
            <a:r>
              <a:rPr lang="en-IN" dirty="0"/>
              <a:t>According to our study, we conclude that there are relationships between </a:t>
            </a:r>
            <a:r>
              <a:rPr lang="en-US" altLang="en-IN" i="1" dirty="0"/>
              <a:t>Inflation and Unemployment. It </a:t>
            </a:r>
            <a:r>
              <a:rPr lang="en-IN" dirty="0"/>
              <a:t>Charges and various factors which </a:t>
            </a:r>
            <a:r>
              <a:rPr lang="en-US" altLang="en-IN" dirty="0"/>
              <a:t>are education, number of jobs, money </a:t>
            </a:r>
            <a:r>
              <a:rPr lang="en-IN" dirty="0"/>
              <a:t>people have. However, there might be a lot more major factors</a:t>
            </a:r>
            <a:r>
              <a:rPr lang="en-US" altLang="en-IN" dirty="0"/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5400"/>
              <a:t>Thank you! Any Questions ?</a:t>
            </a:r>
            <a:endParaRPr lang="en-US" sz="5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Research Paper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en-US"/>
              <a:t>THE INFLATION-UNEMPLOYMENT TRADE-OFF AT LOW INFLATION</a:t>
            </a:r>
            <a:endParaRPr lang="en-US"/>
          </a:p>
          <a:p>
            <a:r>
              <a:rPr lang="en-US"/>
              <a:t>Pierpaolo Benigno</a:t>
            </a:r>
            <a:endParaRPr lang="en-US"/>
          </a:p>
          <a:p>
            <a:r>
              <a:rPr lang="en-US"/>
              <a:t>Luca Antonio Ricci</a:t>
            </a:r>
            <a:endParaRPr lang="en-US"/>
          </a:p>
          <a:p>
            <a:r>
              <a:rPr lang="en-US"/>
              <a:t>Working Paper 13986</a:t>
            </a:r>
            <a:endParaRPr lang="en-US"/>
          </a:p>
          <a:p>
            <a:r>
              <a:rPr lang="en-US"/>
              <a:t>http://www.nber.org/papers/w13986</a:t>
            </a:r>
            <a:endParaRPr lang="en-US"/>
          </a:p>
          <a:p>
            <a:r>
              <a:rPr lang="en-US"/>
              <a:t>NATIONAL BUREAU OF ECONOMIC RESEARCH</a:t>
            </a:r>
            <a:endParaRPr lang="en-US"/>
          </a:p>
          <a:p>
            <a:r>
              <a:rPr lang="en-US"/>
              <a:t>1050 Massachusetts Avenue</a:t>
            </a:r>
            <a:endParaRPr lang="en-US"/>
          </a:p>
          <a:p>
            <a:r>
              <a:rPr lang="en-US"/>
              <a:t>Cambridge, MA 02138</a:t>
            </a:r>
            <a:endParaRPr lang="en-US"/>
          </a:p>
          <a:p>
            <a:r>
              <a:rPr lang="en-US"/>
              <a:t>May 2008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Credits : U.S. Bureau of Labor Statistics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2965" y="2388235"/>
            <a:ext cx="6006465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Philips Curve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4720" y="2521585"/>
            <a:ext cx="4178935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Phillips Curve Related to Aggregate Demand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1400" y="2521585"/>
            <a:ext cx="6505575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use the data from  to </a:t>
            </a:r>
            <a:r>
              <a:rPr lang="en-IN" dirty="0" err="1"/>
              <a:t>analyze</a:t>
            </a:r>
            <a:r>
              <a:rPr lang="en-IN" dirty="0"/>
              <a:t> higher unemployment and inflation rates.</a:t>
            </a:r>
            <a:endParaRPr lang="en-IN" dirty="0"/>
          </a:p>
          <a:p>
            <a:r>
              <a:rPr lang="en-IN" dirty="0"/>
              <a:t>The goal is to test the existence of Phillips curve for the period 2000-2021 (Inflation v/s unemployment) and check if there is any difference in unemployment rate based on ethnicity.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Theory and Hypothesis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Hypothesis based on previous research</a:t>
            </a:r>
            <a:endParaRPr lang="en-IN" dirty="0"/>
          </a:p>
          <a:p>
            <a:r>
              <a:rPr lang="en-IN" dirty="0"/>
              <a:t>Does higher unemployment correspond to lower inflation rates?</a:t>
            </a:r>
            <a:endParaRPr lang="en-IN" dirty="0"/>
          </a:p>
          <a:p>
            <a:endParaRPr lang="en-IN" dirty="0"/>
          </a:p>
          <a:p>
            <a:r>
              <a:rPr lang="en-US" altLang="en-IN" dirty="0"/>
              <a:t>H0:  Inflation does not corresponds with unemployment.</a:t>
            </a:r>
            <a:endParaRPr lang="en-US" altLang="en-IN" dirty="0"/>
          </a:p>
          <a:p>
            <a:r>
              <a:rPr lang="en-US" altLang="en-IN" dirty="0"/>
              <a:t>H1: Inflation corresponds with unemployment.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3536</Words>
  <Application>WPS Writer</Application>
  <PresentationFormat>Widescreen</PresentationFormat>
  <Paragraphs>96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Arial</vt:lpstr>
      <vt:lpstr>SimSun</vt:lpstr>
      <vt:lpstr>Wingdings</vt:lpstr>
      <vt:lpstr>Avenir Next LT Pro Light</vt:lpstr>
      <vt:lpstr>Bahnschrift Condensed</vt:lpstr>
      <vt:lpstr>苹方-简</vt:lpstr>
      <vt:lpstr>Avenir Next LT Pro</vt:lpstr>
      <vt:lpstr>微软雅黑</vt:lpstr>
      <vt:lpstr>汉仪旗黑</vt:lpstr>
      <vt:lpstr>Arial Unicode MS</vt:lpstr>
      <vt:lpstr>Thonburi</vt:lpstr>
      <vt:lpstr>Georgia Pro Semibold</vt:lpstr>
      <vt:lpstr>Calibri</vt:lpstr>
      <vt:lpstr>Helvetica Neue</vt:lpstr>
      <vt:lpstr>宋体-简</vt:lpstr>
      <vt:lpstr>RocaVTI</vt:lpstr>
      <vt:lpstr>Does higher unemployment correspond to lower inflation rates? </vt:lpstr>
      <vt:lpstr>Introduction</vt:lpstr>
      <vt:lpstr>Literature Review</vt:lpstr>
      <vt:lpstr>PowerPoint 演示文稿</vt:lpstr>
      <vt:lpstr>PowerPoint 演示文稿</vt:lpstr>
      <vt:lpstr>PowerPoint 演示文稿</vt:lpstr>
      <vt:lpstr>PowerPoint 演示文稿</vt:lpstr>
      <vt:lpstr>Motivation</vt:lpstr>
      <vt:lpstr>Theory and Hypothesis</vt:lpstr>
      <vt:lpstr>About Data</vt:lpstr>
      <vt:lpstr>PowerPoint 演示文稿</vt:lpstr>
      <vt:lpstr>PowerPoint 演示文稿</vt:lpstr>
      <vt:lpstr>PowerPoint 演示文稿</vt:lpstr>
      <vt:lpstr>Data Summary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Linear models for Unemployement rate where ethnicity = White</vt:lpstr>
      <vt:lpstr>Linear models for Unemployement rate where ethnicity = Asian</vt:lpstr>
      <vt:lpstr>Linear models for Unemployement rate where ethnicity = Black_or_African_American</vt:lpstr>
      <vt:lpstr>Linear models for Unemployement rate where ethnicity = Hispanic_or_Latino</vt:lpstr>
      <vt:lpstr>Linear models for Unemployement rate for Men_20years_and_over</vt:lpstr>
      <vt:lpstr>Linear models for Unemployement rate for Women_20years_and_over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higher unemployment correspond to lower inflation rates? </dc:title>
  <dc:creator>Janani Vs</dc:creator>
  <cp:lastModifiedBy>manthangoundadkar</cp:lastModifiedBy>
  <cp:revision>20</cp:revision>
  <dcterms:created xsi:type="dcterms:W3CDTF">2021-12-15T00:43:24Z</dcterms:created>
  <dcterms:modified xsi:type="dcterms:W3CDTF">2021-12-15T00:43:24Z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